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LS1-2</a:t>
            </a:r>
            <a:r>
              <a:rPr b="0" i="0" lang="en-US" sz="1200">
                <a:solidFill>
                  <a:schemeClr val="dk1"/>
                </a:solidFill>
                <a:latin typeface="Times New Roman"/>
                <a:ea typeface="Times New Roman"/>
                <a:cs typeface="Times New Roman"/>
                <a:sym typeface="Times New Roman"/>
              </a:rPr>
              <a:t> Develop and use a model to illustrate the hierarchical organization of interacting systems that provide specific functions within multicellular organisms.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LS1-3 </a:t>
            </a:r>
            <a:r>
              <a:rPr b="0" i="0" lang="en-US" sz="1200">
                <a:solidFill>
                  <a:schemeClr val="dk1"/>
                </a:solidFill>
                <a:latin typeface="Times New Roman"/>
                <a:ea typeface="Times New Roman"/>
                <a:cs typeface="Times New Roman"/>
                <a:sym typeface="Times New Roman"/>
              </a:rPr>
              <a:t>Plan and conduct an investigation to provide evidence that feedback mechanisms maintain homeostasis.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ETS1-2</a:t>
            </a:r>
            <a:r>
              <a:rPr b="0" i="0" lang="en-US" sz="1200">
                <a:solidFill>
                  <a:schemeClr val="dk1"/>
                </a:solidFill>
                <a:latin typeface="Times New Roman"/>
                <a:ea typeface="Times New Roman"/>
                <a:cs typeface="Times New Roman"/>
                <a:sym typeface="Times New Roman"/>
              </a:rPr>
              <a:t> Design a solution to a complex real-world problem by breaking it down into smaller, more manageable problems that can be solved through engineering.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ETS1-3 </a:t>
            </a:r>
            <a:r>
              <a:rPr b="0" i="0" lang="en-US" sz="1200">
                <a:solidFill>
                  <a:schemeClr val="dk1"/>
                </a:solidFill>
                <a:latin typeface="Times New Roman"/>
                <a:ea typeface="Times New Roman"/>
                <a:cs typeface="Times New Roman"/>
                <a:sym typeface="Times New Roman"/>
              </a:rPr>
              <a:t>Evaluate a solution to a complex real-world problem based on prioritized criteria and trade-offs that account for a range of constraints, including cost, safety, reliability, and aesthetics, as well as possible social, cultural, and environmental impacts.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14" name="Google Shape;214;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5" name="Google Shape;215;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26" name="Google Shape;226;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7" name="Google Shape;227;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37" name="Google Shape;237;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8" name="Google Shape;238;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48" name="Google Shape;248;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9" name="Google Shape;249;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60" name="Google Shape;260;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1" name="Google Shape;261;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72" name="Google Shape;272;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3" name="Google Shape;273;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84" name="Google Shape;284;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5" name="Google Shape;285;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96" name="Google Shape;296;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7" name="Google Shape;297;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08" name="Google Shape;308;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09" name="Google Shape;309;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19" name="Google Shape;319;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0" name="Google Shape;320;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Build on Prior Lessons</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In Lesson 1, students learned about the properties of systems and explored living and nonliving system models. Lesson 2 builds on these concepts as students explore living systems in greater detail.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Use a model to explain how systems within an organism interact at different levels to carry out functions necessary for life.</a:t>
            </a:r>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31" name="Google Shape;331;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2" name="Google Shape;332;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43" name="Google Shape;343;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4" name="Google Shape;344;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54" name="Google Shape;354;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5" name="Google Shape;355;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65" name="Google Shape;365;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6" name="Google Shape;366;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76" name="Google Shape;376;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77" name="Google Shape;377;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31" name="Google Shape;131;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2" name="Google Shape;132;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42" name="Google Shape;142;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3" name="Google Shape;143;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54" name="Google Shape;154;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5" name="Google Shape;155;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66" name="Google Shape;166;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7" name="Google Shape;167;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79" name="Google Shape;179;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0" name="Google Shape;180;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90" name="Google Shape;190;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1" name="Google Shape;191;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02" name="Google Shape;202;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3" name="Google Shape;203;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algn="l">
              <a:spcBef>
                <a:spcPts val="0"/>
              </a:spcBef>
              <a:spcAft>
                <a:spcPts val="0"/>
              </a:spcAft>
              <a:buClr>
                <a:schemeClr val="dk1"/>
              </a:buClr>
              <a:buSzPts val="2400"/>
              <a:buChar char="•"/>
              <a:defRPr>
                <a:latin typeface="Cambria"/>
                <a:ea typeface="Cambria"/>
                <a:cs typeface="Cambria"/>
                <a:sym typeface="Cambria"/>
              </a:defRPr>
            </a:lvl1pPr>
            <a:lvl2pPr indent="-355600" lvl="1" marL="914400" algn="l">
              <a:spcBef>
                <a:spcPts val="0"/>
              </a:spcBef>
              <a:spcAft>
                <a:spcPts val="0"/>
              </a:spcAft>
              <a:buClr>
                <a:schemeClr val="dk1"/>
              </a:buClr>
              <a:buSzPts val="2000"/>
              <a:buChar char="–"/>
              <a:defRPr>
                <a:latin typeface="Cambria"/>
                <a:ea typeface="Cambria"/>
                <a:cs typeface="Cambria"/>
                <a:sym typeface="Cambria"/>
              </a:defRPr>
            </a:lvl2pPr>
            <a:lvl3pPr indent="-355600" lvl="2" marL="1371600" algn="l">
              <a:spcBef>
                <a:spcPts val="0"/>
              </a:spcBef>
              <a:spcAft>
                <a:spcPts val="0"/>
              </a:spcAft>
              <a:buClr>
                <a:schemeClr val="dk1"/>
              </a:buClr>
              <a:buSzPts val="2000"/>
              <a:buChar char="•"/>
              <a:defRPr>
                <a:latin typeface="Cambria"/>
                <a:ea typeface="Cambria"/>
                <a:cs typeface="Cambria"/>
                <a:sym typeface="Cambria"/>
              </a:defRPr>
            </a:lvl3pPr>
            <a:lvl4pPr indent="-355600" lvl="3" marL="1828800" algn="l">
              <a:spcBef>
                <a:spcPts val="0"/>
              </a:spcBef>
              <a:spcAft>
                <a:spcPts val="0"/>
              </a:spcAft>
              <a:buClr>
                <a:schemeClr val="dk1"/>
              </a:buClr>
              <a:buSzPts val="2000"/>
              <a:buChar char="-"/>
              <a:defRPr>
                <a:latin typeface="Cambria"/>
                <a:ea typeface="Cambria"/>
                <a:cs typeface="Cambria"/>
                <a:sym typeface="Cambria"/>
              </a:defRPr>
            </a:lvl4pPr>
            <a:lvl5pPr indent="-355600" lvl="4" marL="2286000" algn="l">
              <a:spcBef>
                <a:spcPts val="0"/>
              </a:spcBef>
              <a:spcAft>
                <a:spcPts val="0"/>
              </a:spcAft>
              <a:buClr>
                <a:schemeClr val="dk1"/>
              </a:buClr>
              <a:buSzPts val="2000"/>
              <a:buChar char="»"/>
              <a:defRPr>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4568" l="983" r="335" t="7312"/>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hmhco.com/content/science/sciencedimensions/na/gr9-12/ete_biology_9780544535855_/book_pages/OPS/s9ml/glossary.xhtml#key-61ddf8571b6f47e58213a70f083c164d" TargetMode="External"/><Relationship Id="rId4" Type="http://schemas.openxmlformats.org/officeDocument/2006/relationships/hyperlink" Target="https://www.hmhco.com/content/science/sciencedimensions/na/gr9-12/ete_biology_9780544535855_/book_pages/OPS/s9ml/glossary.xhtml#key-a5669e98c26a4530a53887cf046917cb" TargetMode="External"/><Relationship Id="rId5" Type="http://schemas.openxmlformats.org/officeDocument/2006/relationships/hyperlink" Target="https://www.hmhco.com/content/science/sciencedimensions/na/gr9-12/ete_biology_9780544535855_/book_pages/OPS/s9ml/glossary.xhtml#key-a5669e98c26a4530a53887cf046917cb" TargetMode="External"/><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hyperlink" Target="https://www.hmhco.com/content/science/sciencedimensions/na/gr9-12/ete_biology_9780544535855_/book_pages/OPS/s9ml/glossary.xhtml#key-b5669e98c26a4530a53dskfj7cf046917c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hmhco.com/content/science/sciencedimensions/na/gr9-12/ete_biology_9780544535855_/book_pages/OPS/s9ml/glossary.xhtml#key-nucleus" TargetMode="External"/><Relationship Id="rId4" Type="http://schemas.openxmlformats.org/officeDocument/2006/relationships/hyperlink" Target="https://www.hmhco.com/content/science/sciencedimensions/na/gr9-12/ete_biology_9780544535855_/book_pages/OPS/s9ml/glossary.xhtml#key-mitochondr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hmhco.com/content/science/sciencedimensions/na/gr9-12/ete_biology_9780544535855_/book_pages/OPS/s9ml/glossary.xhtml#key-b5669e98c26a4530a53dskfj7c45yhb" TargetMode="External"/><Relationship Id="rId4" Type="http://schemas.openxmlformats.org/officeDocument/2006/relationships/hyperlink" Target="https://www.hmhco.com/content/science/sciencedimensions/na/gr9-12/ete_biology_9780544535855_/book_pages/OPS/s9ml/glossary.xhtml#key-b5669e98c26a4530a53dskfj7c45yhb" TargetMode="External"/><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hmhco.com/content/science/sciencedimensions/na/gr9-12/ete_biology_9780544535855_/book_pages/OPS/s9ml/glossary.xhtml#key-organ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hmhco.com/content/science/sciencedimensions/na/gr9-12/ete_biology_9780544535855_/book_pages/OPS/s9ml/glossary.xhtml#key-organ"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hmhco.com/content/science/sciencedimensions/na/gr9-12/ete_biology_9780544535855_/book_pages/OPS/s9ml/glossary.xhtml#key-tissue"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00014" y="1867816"/>
            <a:ext cx="6400800"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1: The Living Systems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2: Organisms: Cells to Body Systems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 name="Google Shape;218;p3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19" name="Google Shape;219;p30"/>
          <p:cNvSpPr/>
          <p:nvPr/>
        </p:nvSpPr>
        <p:spPr>
          <a:xfrm>
            <a:off x="5593990" y="1282258"/>
            <a:ext cx="3408147" cy="429348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A </a:t>
            </a:r>
            <a:r>
              <a:rPr b="1" lang="en-US" sz="2100" u="sng">
                <a:solidFill>
                  <a:srgbClr val="F2A900"/>
                </a:solidFill>
                <a:latin typeface="Cambria"/>
                <a:ea typeface="Cambria"/>
                <a:cs typeface="Cambria"/>
                <a:sym typeface="Cambria"/>
                <a:hlinkClick r:id="rId3">
                  <a:extLst>
                    <a:ext uri="{A12FA001-AC4F-418D-AE19-62706E023703}">
                      <ahyp:hlinkClr val="tx"/>
                    </a:ext>
                  </a:extLst>
                </a:hlinkClick>
              </a:rPr>
              <a:t>cell</a:t>
            </a:r>
            <a:r>
              <a:rPr lang="en-US" sz="2100">
                <a:solidFill>
                  <a:srgbClr val="F2A900"/>
                </a:solidFill>
                <a:latin typeface="Cambria"/>
                <a:ea typeface="Cambria"/>
                <a:cs typeface="Cambria"/>
                <a:sym typeface="Cambria"/>
              </a:rPr>
              <a:t> </a:t>
            </a:r>
            <a:r>
              <a:rPr lang="en-US" sz="2100">
                <a:solidFill>
                  <a:schemeClr val="dk1"/>
                </a:solidFill>
                <a:latin typeface="Cambria"/>
                <a:ea typeface="Cambria"/>
                <a:cs typeface="Cambria"/>
                <a:sym typeface="Cambria"/>
              </a:rPr>
              <a:t>is the most basic unit of life. The cells that make up an organism arise from a single cell that goes through successive divisions to make new cells. </a:t>
            </a:r>
            <a:endParaRPr/>
          </a:p>
          <a:p>
            <a:pPr indent="-209550" lvl="0" marL="342900" marR="0" rtl="0" algn="l">
              <a:spcBef>
                <a:spcPts val="0"/>
              </a:spcBef>
              <a:spcAft>
                <a:spcPts val="0"/>
              </a:spcAft>
              <a:buClr>
                <a:schemeClr val="dk1"/>
              </a:buClr>
              <a:buSzPts val="2100"/>
              <a:buFont typeface="Arial"/>
              <a:buNone/>
            </a:pPr>
            <a:r>
              <a:t/>
            </a:r>
            <a:endParaRPr b="1" sz="2100" u="sng">
              <a:solidFill>
                <a:schemeClr val="dk1"/>
              </a:solidFill>
              <a:latin typeface="Cambria"/>
              <a:ea typeface="Cambria"/>
              <a:cs typeface="Cambria"/>
              <a:sym typeface="Cambria"/>
              <a:hlinkClick r:id="rId4">
                <a:extLst>
                  <a:ext uri="{A12FA001-AC4F-418D-AE19-62706E023703}">
                    <ahyp:hlinkClr val="tx"/>
                  </a:ext>
                </a:extLst>
              </a:hlinkClick>
            </a:endParaRPr>
          </a:p>
          <a:p>
            <a:pPr indent="-342900" lvl="0" marL="342900" marR="0" rtl="0" algn="l">
              <a:spcBef>
                <a:spcPts val="0"/>
              </a:spcBef>
              <a:spcAft>
                <a:spcPts val="0"/>
              </a:spcAft>
              <a:buClr>
                <a:schemeClr val="dk1"/>
              </a:buClr>
              <a:buSzPts val="2100"/>
              <a:buFont typeface="Arial"/>
              <a:buChar char="•"/>
            </a:pPr>
            <a:r>
              <a:rPr b="1" lang="en-US" sz="2100" u="sng">
                <a:solidFill>
                  <a:srgbClr val="F2A900"/>
                </a:solidFill>
                <a:latin typeface="Cambria"/>
                <a:ea typeface="Cambria"/>
                <a:cs typeface="Cambria"/>
                <a:sym typeface="Cambria"/>
                <a:hlinkClick r:id="rId5">
                  <a:extLst>
                    <a:ext uri="{A12FA001-AC4F-418D-AE19-62706E023703}">
                      <ahyp:hlinkClr val="tx"/>
                    </a:ext>
                  </a:extLst>
                </a:hlinkClick>
              </a:rPr>
              <a:t>Cell differentiation</a:t>
            </a:r>
            <a:r>
              <a:rPr lang="en-US" sz="2100">
                <a:solidFill>
                  <a:schemeClr val="dk1"/>
                </a:solidFill>
                <a:latin typeface="Cambria"/>
                <a:ea typeface="Cambria"/>
                <a:cs typeface="Cambria"/>
                <a:sym typeface="Cambria"/>
              </a:rPr>
              <a:t> is the process by which cells become specialized in structure and function.</a:t>
            </a:r>
            <a:endParaRPr b="1" sz="2100">
              <a:solidFill>
                <a:schemeClr val="dk1"/>
              </a:solidFill>
              <a:latin typeface="Cambria"/>
              <a:ea typeface="Cambria"/>
              <a:cs typeface="Cambria"/>
              <a:sym typeface="Cambria"/>
            </a:endParaRPr>
          </a:p>
        </p:txBody>
      </p:sp>
      <p:sp>
        <p:nvSpPr>
          <p:cNvPr id="220" name="Google Shape;220;p30"/>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21" name="Google Shape;221;p3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222" name="Google Shape;222;p30"/>
          <p:cNvPicPr preferRelativeResize="0"/>
          <p:nvPr/>
        </p:nvPicPr>
        <p:blipFill rotWithShape="1">
          <a:blip r:embed="rId6">
            <a:alphaModFix/>
          </a:blip>
          <a:srcRect b="0" l="0" r="0" t="0"/>
          <a:stretch/>
        </p:blipFill>
        <p:spPr>
          <a:xfrm>
            <a:off x="0" y="1282258"/>
            <a:ext cx="5721852" cy="42934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C00000"/>
                </a:solidFill>
                <a:latin typeface="Cambria"/>
                <a:ea typeface="Cambria"/>
                <a:cs typeface="Cambria"/>
                <a:sym typeface="Cambria"/>
              </a:rPr>
              <a:t>Engineering</a:t>
            </a:r>
            <a:endParaRPr/>
          </a:p>
        </p:txBody>
      </p:sp>
      <p:sp>
        <p:nvSpPr>
          <p:cNvPr id="230" name="Google Shape;230;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1" name="Google Shape;231;p31"/>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32" name="Google Shape;232;p31"/>
          <p:cNvSpPr/>
          <p:nvPr/>
        </p:nvSpPr>
        <p:spPr>
          <a:xfrm>
            <a:off x="457200" y="1452441"/>
            <a:ext cx="8099542" cy="489364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Nanobots are microscopic robots built on the scale of a nanometer.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Engineers are designing nanobots that can help deliver medicine, move through the bloodstream to hard-to-reach areas, and even destroy cancer cells.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Research a type of nanobot currently under development.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did the purpose of the nanobot affect its design? List some structural features the design has or could have to complete its purpose.</a:t>
            </a:r>
            <a:endParaRPr b="1" sz="2500">
              <a:solidFill>
                <a:schemeClr val="dk1"/>
              </a:solidFill>
              <a:latin typeface="Cambria"/>
              <a:ea typeface="Cambria"/>
              <a:cs typeface="Cambria"/>
              <a:sym typeface="Cambria"/>
            </a:endParaRPr>
          </a:p>
        </p:txBody>
      </p:sp>
      <p:sp>
        <p:nvSpPr>
          <p:cNvPr id="233" name="Google Shape;233;p3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Systems and System Models</a:t>
            </a:r>
            <a:endParaRPr/>
          </a:p>
        </p:txBody>
      </p:sp>
      <p:sp>
        <p:nvSpPr>
          <p:cNvPr id="241" name="Google Shape;241;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2" name="Google Shape;242;p32"/>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43" name="Google Shape;243;p32"/>
          <p:cNvSpPr/>
          <p:nvPr/>
        </p:nvSpPr>
        <p:spPr>
          <a:xfrm>
            <a:off x="457200" y="2375638"/>
            <a:ext cx="8099542"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Draw a flow chart illustrating how the three types of neurons would interact to help a person pick up an object.</a:t>
            </a:r>
            <a:endParaRPr b="1" sz="2500">
              <a:solidFill>
                <a:schemeClr val="dk1"/>
              </a:solidFill>
              <a:latin typeface="Cambria"/>
              <a:ea typeface="Cambria"/>
              <a:cs typeface="Cambria"/>
              <a:sym typeface="Cambria"/>
            </a:endParaRPr>
          </a:p>
        </p:txBody>
      </p:sp>
      <p:sp>
        <p:nvSpPr>
          <p:cNvPr id="244" name="Google Shape;244;p3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2" name="Google Shape;252;p3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53" name="Google Shape;253;p33"/>
          <p:cNvSpPr/>
          <p:nvPr/>
        </p:nvSpPr>
        <p:spPr>
          <a:xfrm>
            <a:off x="311099" y="1461738"/>
            <a:ext cx="8415866"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Diseases such as multiple sclerosis cause the myelin sheath to break down.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would the breakdown of myelin affect the functioning of a neuron?</a:t>
            </a:r>
            <a:endParaRPr b="1" sz="2500">
              <a:solidFill>
                <a:schemeClr val="dk1"/>
              </a:solidFill>
              <a:latin typeface="Cambria"/>
              <a:ea typeface="Cambria"/>
              <a:cs typeface="Cambria"/>
              <a:sym typeface="Cambria"/>
            </a:endParaRPr>
          </a:p>
        </p:txBody>
      </p:sp>
      <p:sp>
        <p:nvSpPr>
          <p:cNvPr id="254" name="Google Shape;254;p3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55" name="Google Shape;255;p3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56" name="Google Shape;256;p33"/>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 name="Google Shape;264;p34"/>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65" name="Google Shape;265;p34"/>
          <p:cNvSpPr/>
          <p:nvPr/>
        </p:nvSpPr>
        <p:spPr>
          <a:xfrm>
            <a:off x="311099" y="1461738"/>
            <a:ext cx="8415866"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br>
              <a:rPr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Construct a model to illustrate how the nervous and digestive systems might interact to produce the sensation of “butterflies" in your stomach.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organs are most likely involved, and how do they interact when you have this feeling?</a:t>
            </a:r>
            <a:endParaRPr b="1" sz="2500">
              <a:solidFill>
                <a:schemeClr val="dk1"/>
              </a:solidFill>
              <a:latin typeface="Cambria"/>
              <a:ea typeface="Cambria"/>
              <a:cs typeface="Cambria"/>
              <a:sym typeface="Cambria"/>
            </a:endParaRPr>
          </a:p>
        </p:txBody>
      </p:sp>
      <p:sp>
        <p:nvSpPr>
          <p:cNvPr id="266" name="Google Shape;266;p34"/>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67" name="Google Shape;267;p3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68" name="Google Shape;268;p3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6" name="Google Shape;276;p3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77" name="Google Shape;277;p35"/>
          <p:cNvSpPr/>
          <p:nvPr/>
        </p:nvSpPr>
        <p:spPr>
          <a:xfrm>
            <a:off x="311099" y="1461738"/>
            <a:ext cx="8415866"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GATHER EVIDENCE</a:t>
            </a:r>
            <a:endParaRPr/>
          </a:p>
          <a:p>
            <a:pPr indent="0" lvl="0" marL="0" marR="0" rtl="0" algn="l">
              <a:spcBef>
                <a:spcPts val="0"/>
              </a:spcBef>
              <a:spcAft>
                <a:spcPts val="0"/>
              </a:spcAft>
              <a:buNone/>
            </a:pPr>
            <a:br>
              <a:rPr lang="en-US" sz="2400">
                <a:solidFill>
                  <a:schemeClr val="dk1"/>
                </a:solidFill>
                <a:latin typeface="Cambria"/>
                <a:ea typeface="Cambria"/>
                <a:cs typeface="Cambria"/>
                <a:sym typeface="Cambria"/>
              </a:rPr>
            </a:br>
            <a:r>
              <a:rPr b="1" lang="en-US" sz="2400">
                <a:solidFill>
                  <a:schemeClr val="dk1"/>
                </a:solidFill>
                <a:latin typeface="Cambria"/>
                <a:ea typeface="Cambria"/>
                <a:cs typeface="Cambria"/>
                <a:sym typeface="Cambria"/>
              </a:rPr>
              <a:t>Make a table to record the name of each organelle or cell structure, its role in the cell system, and a simple visual or analogy representing that organelle.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As you read each section, complete the table.</a:t>
            </a:r>
            <a:endParaRPr b="1" sz="2500">
              <a:solidFill>
                <a:schemeClr val="dk1"/>
              </a:solidFill>
              <a:latin typeface="Cambria"/>
              <a:ea typeface="Cambria"/>
              <a:cs typeface="Cambria"/>
              <a:sym typeface="Cambria"/>
            </a:endParaRPr>
          </a:p>
        </p:txBody>
      </p:sp>
      <p:sp>
        <p:nvSpPr>
          <p:cNvPr id="278" name="Google Shape;278;p35"/>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79" name="Google Shape;279;p3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80" name="Google Shape;280;p3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6"/>
          <p:cNvPicPr preferRelativeResize="0"/>
          <p:nvPr/>
        </p:nvPicPr>
        <p:blipFill rotWithShape="1">
          <a:blip r:embed="rId3">
            <a:alphaModFix/>
          </a:blip>
          <a:srcRect b="0" l="0" r="0" t="0"/>
          <a:stretch/>
        </p:blipFill>
        <p:spPr>
          <a:xfrm>
            <a:off x="798251" y="2287986"/>
            <a:ext cx="7298064" cy="4103158"/>
          </a:xfrm>
          <a:prstGeom prst="rect">
            <a:avLst/>
          </a:prstGeom>
          <a:noFill/>
          <a:ln>
            <a:noFill/>
          </a:ln>
        </p:spPr>
      </p:pic>
      <p:sp>
        <p:nvSpPr>
          <p:cNvPr id="288" name="Google Shape;288;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9" name="Google Shape;289;p3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90" name="Google Shape;290;p36"/>
          <p:cNvSpPr/>
          <p:nvPr/>
        </p:nvSpPr>
        <p:spPr>
          <a:xfrm>
            <a:off x="364067" y="768665"/>
            <a:ext cx="8415866" cy="15696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All cells are enclosed by a </a:t>
            </a:r>
            <a:r>
              <a:rPr b="1" lang="en-US" sz="2400" u="sng">
                <a:solidFill>
                  <a:srgbClr val="F2A900"/>
                </a:solidFill>
                <a:latin typeface="Cambria"/>
                <a:ea typeface="Cambria"/>
                <a:cs typeface="Cambria"/>
                <a:sym typeface="Cambria"/>
                <a:hlinkClick r:id="rId4">
                  <a:extLst>
                    <a:ext uri="{A12FA001-AC4F-418D-AE19-62706E023703}">
                      <ahyp:hlinkClr val="tx"/>
                    </a:ext>
                  </a:extLst>
                </a:hlinkClick>
              </a:rPr>
              <a:t>cell membrane</a:t>
            </a:r>
            <a:r>
              <a:rPr lang="en-US" sz="2400">
                <a:solidFill>
                  <a:schemeClr val="dk1"/>
                </a:solidFill>
                <a:latin typeface="Cambria"/>
                <a:ea typeface="Cambria"/>
                <a:cs typeface="Cambria"/>
                <a:sym typeface="Cambria"/>
              </a:rPr>
              <a:t> that controls the movement of materials into and out of the cell.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Inside the membrane, a cell is filled with cytoplasm.</a:t>
            </a:r>
            <a:endParaRPr b="1" sz="2500">
              <a:solidFill>
                <a:schemeClr val="dk1"/>
              </a:solidFill>
              <a:latin typeface="Cambria"/>
              <a:ea typeface="Cambria"/>
              <a:cs typeface="Cambria"/>
              <a:sym typeface="Cambria"/>
            </a:endParaRPr>
          </a:p>
        </p:txBody>
      </p:sp>
      <p:sp>
        <p:nvSpPr>
          <p:cNvPr id="291" name="Google Shape;291;p3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92" name="Google Shape;292;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0" name="Google Shape;300;p3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The Cell System</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301" name="Google Shape;301;p37"/>
          <p:cNvSpPr/>
          <p:nvPr/>
        </p:nvSpPr>
        <p:spPr>
          <a:xfrm>
            <a:off x="457200" y="768665"/>
            <a:ext cx="8322733" cy="40472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300"/>
              <a:buFont typeface="Arial"/>
              <a:buChar char="•"/>
            </a:pPr>
            <a:r>
              <a:rPr lang="en-US" sz="2300">
                <a:solidFill>
                  <a:schemeClr val="dk1"/>
                </a:solidFill>
                <a:latin typeface="Cambria"/>
                <a:ea typeface="Cambria"/>
                <a:cs typeface="Cambria"/>
                <a:sym typeface="Cambria"/>
              </a:rPr>
              <a:t>The </a:t>
            </a:r>
            <a:r>
              <a:rPr b="1" lang="en-US" sz="2300" u="sng">
                <a:solidFill>
                  <a:srgbClr val="F2A900"/>
                </a:solidFill>
                <a:latin typeface="Cambria"/>
                <a:ea typeface="Cambria"/>
                <a:cs typeface="Cambria"/>
                <a:sym typeface="Cambria"/>
                <a:hlinkClick r:id="rId3">
                  <a:extLst>
                    <a:ext uri="{A12FA001-AC4F-418D-AE19-62706E023703}">
                      <ahyp:hlinkClr val="tx"/>
                    </a:ext>
                  </a:extLst>
                </a:hlinkClick>
              </a:rPr>
              <a:t>nucleus</a:t>
            </a:r>
            <a:r>
              <a:rPr lang="en-US" sz="2300">
                <a:solidFill>
                  <a:srgbClr val="F2A900"/>
                </a:solidFill>
                <a:latin typeface="Cambria"/>
                <a:ea typeface="Cambria"/>
                <a:cs typeface="Cambria"/>
                <a:sym typeface="Cambria"/>
              </a:rPr>
              <a:t> </a:t>
            </a:r>
            <a:r>
              <a:rPr lang="en-US" sz="2300">
                <a:solidFill>
                  <a:schemeClr val="dk1"/>
                </a:solidFill>
                <a:latin typeface="Cambria"/>
                <a:ea typeface="Cambria"/>
                <a:cs typeface="Cambria"/>
                <a:sym typeface="Cambria"/>
              </a:rPr>
              <a:t>is the storehouse for most of the genetic information, or DNA, in your cells.</a:t>
            </a:r>
            <a:endParaRPr/>
          </a:p>
          <a:p>
            <a:pPr indent="-196850" lvl="0" marL="342900" marR="0" rtl="0" algn="l">
              <a:spcBef>
                <a:spcPts val="0"/>
              </a:spcBef>
              <a:spcAft>
                <a:spcPts val="0"/>
              </a:spcAft>
              <a:buClr>
                <a:schemeClr val="dk1"/>
              </a:buClr>
              <a:buSzPts val="2300"/>
              <a:buFont typeface="Arial"/>
              <a:buNone/>
            </a:pPr>
            <a:r>
              <a:t/>
            </a:r>
            <a:endParaRPr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large part of the cytoplasm of most eukaryotic cells is filled by the endoplasmic reticulum. </a:t>
            </a:r>
            <a:endParaRPr/>
          </a:p>
          <a:p>
            <a:pPr indent="-196850" lvl="0" marL="342900" marR="0" rtl="0" algn="l">
              <a:spcBef>
                <a:spcPts val="0"/>
              </a:spcBef>
              <a:spcAft>
                <a:spcPts val="0"/>
              </a:spcAft>
              <a:buClr>
                <a:schemeClr val="dk1"/>
              </a:buClr>
              <a:buSzPts val="2300"/>
              <a:buFont typeface="Arial"/>
              <a:buNone/>
            </a:pPr>
            <a:r>
              <a:t/>
            </a:r>
            <a:endParaRPr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 Golgi apparatus consists of stacks of membrane-enclosed spaces that process, sort, and deliver proteins. </a:t>
            </a:r>
            <a:endParaRPr/>
          </a:p>
          <a:p>
            <a:pPr indent="-196850" lvl="0" marL="342900" marR="0" rtl="0" algn="l">
              <a:spcBef>
                <a:spcPts val="0"/>
              </a:spcBef>
              <a:spcAft>
                <a:spcPts val="0"/>
              </a:spcAft>
              <a:buClr>
                <a:schemeClr val="dk1"/>
              </a:buClr>
              <a:buSzPts val="2300"/>
              <a:buFont typeface="Arial"/>
              <a:buNone/>
            </a:pPr>
            <a:r>
              <a:t/>
            </a:r>
            <a:endParaRPr b="1" sz="23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300"/>
              <a:buFont typeface="Arial"/>
              <a:buChar char="•"/>
            </a:pPr>
            <a:r>
              <a:rPr lang="en-US" sz="2300">
                <a:solidFill>
                  <a:schemeClr val="dk1"/>
                </a:solidFill>
                <a:latin typeface="Cambria"/>
                <a:ea typeface="Cambria"/>
                <a:cs typeface="Cambria"/>
                <a:sym typeface="Cambria"/>
              </a:rPr>
              <a:t>The </a:t>
            </a:r>
            <a:r>
              <a:rPr b="1" lang="en-US" sz="2300" u="sng">
                <a:solidFill>
                  <a:srgbClr val="F2A900"/>
                </a:solidFill>
                <a:latin typeface="Cambria"/>
                <a:ea typeface="Cambria"/>
                <a:cs typeface="Cambria"/>
                <a:sym typeface="Cambria"/>
                <a:hlinkClick r:id="rId4">
                  <a:extLst>
                    <a:ext uri="{A12FA001-AC4F-418D-AE19-62706E023703}">
                      <ahyp:hlinkClr val="tx"/>
                    </a:ext>
                  </a:extLst>
                </a:hlinkClick>
              </a:rPr>
              <a:t>mitochondrion</a:t>
            </a:r>
            <a:r>
              <a:rPr lang="en-US" sz="2300">
                <a:solidFill>
                  <a:schemeClr val="dk1"/>
                </a:solidFill>
                <a:latin typeface="Cambria"/>
                <a:ea typeface="Cambria"/>
                <a:cs typeface="Cambria"/>
                <a:sym typeface="Cambria"/>
              </a:rPr>
              <a:t>  (plural: </a:t>
            </a:r>
            <a:r>
              <a:rPr i="1" lang="en-US" sz="2300">
                <a:solidFill>
                  <a:schemeClr val="dk1"/>
                </a:solidFill>
                <a:latin typeface="Cambria"/>
                <a:ea typeface="Cambria"/>
                <a:cs typeface="Cambria"/>
                <a:sym typeface="Cambria"/>
              </a:rPr>
              <a:t>mitochondria</a:t>
            </a:r>
            <a:r>
              <a:rPr lang="en-US" sz="2300">
                <a:solidFill>
                  <a:schemeClr val="dk1"/>
                </a:solidFill>
                <a:latin typeface="Cambria"/>
                <a:ea typeface="Cambria"/>
                <a:cs typeface="Cambria"/>
                <a:sym typeface="Cambria"/>
              </a:rPr>
              <a:t>) supplies energy to the cell.</a:t>
            </a:r>
            <a:endParaRPr b="1" sz="2300">
              <a:solidFill>
                <a:schemeClr val="dk1"/>
              </a:solidFill>
              <a:latin typeface="Cambria"/>
              <a:ea typeface="Cambria"/>
              <a:cs typeface="Cambria"/>
              <a:sym typeface="Cambria"/>
            </a:endParaRPr>
          </a:p>
        </p:txBody>
      </p:sp>
      <p:sp>
        <p:nvSpPr>
          <p:cNvPr id="302" name="Google Shape;302;p37"/>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03" name="Google Shape;303;p3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
        <p:nvSpPr>
          <p:cNvPr id="304" name="Google Shape;304;p37"/>
          <p:cNvSpPr/>
          <p:nvPr/>
        </p:nvSpPr>
        <p:spPr>
          <a:xfrm>
            <a:off x="384149" y="4987499"/>
            <a:ext cx="8375700" cy="150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300">
                <a:solidFill>
                  <a:srgbClr val="4C4E50"/>
                </a:solidFill>
                <a:latin typeface="Cambria"/>
                <a:ea typeface="Cambria"/>
                <a:cs typeface="Cambria"/>
                <a:sym typeface="Cambria"/>
              </a:rPr>
              <a:t>Neurons have special proteins in their cell membranes that allow them to generate electric current. Are these proteins most likely produced by ribosomes on the rough ER or ribosomes suspended in the cytoplasm? Explain your answer.</a:t>
            </a:r>
            <a:endParaRPr b="1" sz="23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Structure and Function</a:t>
            </a:r>
            <a:endParaRPr/>
          </a:p>
        </p:txBody>
      </p:sp>
      <p:sp>
        <p:nvSpPr>
          <p:cNvPr id="312" name="Google Shape;312;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3" name="Google Shape;313;p38"/>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14" name="Google Shape;314;p38"/>
          <p:cNvSpPr/>
          <p:nvPr/>
        </p:nvSpPr>
        <p:spPr>
          <a:xfrm>
            <a:off x="457200" y="2375638"/>
            <a:ext cx="809954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What purpose is served by controlled openings in the nuclear membrane?</a:t>
            </a:r>
            <a:endParaRPr b="1" sz="2500">
              <a:solidFill>
                <a:schemeClr val="dk1"/>
              </a:solidFill>
              <a:latin typeface="Cambria"/>
              <a:ea typeface="Cambria"/>
              <a:cs typeface="Cambria"/>
              <a:sym typeface="Cambria"/>
            </a:endParaRPr>
          </a:p>
        </p:txBody>
      </p:sp>
      <p:sp>
        <p:nvSpPr>
          <p:cNvPr id="315" name="Google Shape;315;p3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Comparing Cells</a:t>
            </a:r>
            <a:endParaRPr/>
          </a:p>
        </p:txBody>
      </p:sp>
      <p:sp>
        <p:nvSpPr>
          <p:cNvPr id="323" name="Google Shape;323;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4" name="Google Shape;324;p39"/>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325" name="Google Shape;325;p39"/>
          <p:cNvSpPr txBox="1"/>
          <p:nvPr/>
        </p:nvSpPr>
        <p:spPr>
          <a:xfrm>
            <a:off x="2514599" y="2033765"/>
            <a:ext cx="431430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Use a microscope to investigate the similarities and differences between plant and animal cells.</a:t>
            </a:r>
            <a:endParaRPr sz="2500">
              <a:solidFill>
                <a:schemeClr val="dk1"/>
              </a:solidFill>
              <a:latin typeface="Cambria"/>
              <a:ea typeface="Cambria"/>
              <a:cs typeface="Cambria"/>
              <a:sym typeface="Cambria"/>
            </a:endParaRPr>
          </a:p>
        </p:txBody>
      </p:sp>
      <p:sp>
        <p:nvSpPr>
          <p:cNvPr id="326" name="Google Shape;326;p3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327" name="Google Shape;327;p39"/>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p:nvPr/>
        </p:nvSpPr>
        <p:spPr>
          <a:xfrm>
            <a:off x="5591629" y="1482435"/>
            <a:ext cx="3036004"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you think systems within your body interact to produce sensations like "butterflies" in your stomach?</a:t>
            </a:r>
            <a:endParaRPr b="1" sz="2500">
              <a:solidFill>
                <a:schemeClr val="dk1"/>
              </a:solidFill>
              <a:latin typeface="Cambria"/>
              <a:ea typeface="Cambria"/>
              <a:cs typeface="Cambria"/>
              <a:sym typeface="Cambria"/>
            </a:endParaRPr>
          </a:p>
        </p:txBody>
      </p:sp>
      <p:sp>
        <p:nvSpPr>
          <p:cNvPr id="124" name="Google Shape;124;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
        <p:nvSpPr>
          <p:cNvPr id="125" name="Google Shape;125;p22"/>
          <p:cNvSpPr/>
          <p:nvPr/>
        </p:nvSpPr>
        <p:spPr>
          <a:xfrm>
            <a:off x="204083" y="5242822"/>
            <a:ext cx="538754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A ballerina awaits her cue backstage.</a:t>
            </a:r>
            <a:endParaRPr sz="2500">
              <a:solidFill>
                <a:schemeClr val="dk1"/>
              </a:solidFill>
              <a:latin typeface="Cambria"/>
              <a:ea typeface="Cambria"/>
              <a:cs typeface="Cambria"/>
              <a:sym typeface="Cambria"/>
            </a:endParaRPr>
          </a:p>
        </p:txBody>
      </p:sp>
      <p:pic>
        <p:nvPicPr>
          <p:cNvPr descr="A drawing of a person&#10;&#10;Description automatically generated" id="126" name="Google Shape;126;p2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pic>
        <p:nvPicPr>
          <p:cNvPr id="127" name="Google Shape;127;p22"/>
          <p:cNvPicPr preferRelativeResize="0"/>
          <p:nvPr/>
        </p:nvPicPr>
        <p:blipFill rotWithShape="1">
          <a:blip r:embed="rId4">
            <a:alphaModFix/>
          </a:blip>
          <a:srcRect b="0" l="0" r="0" t="0"/>
          <a:stretch/>
        </p:blipFill>
        <p:spPr>
          <a:xfrm>
            <a:off x="516367" y="1482435"/>
            <a:ext cx="4831487" cy="36253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35" name="Google Shape;335;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6" name="Google Shape;336;p40"/>
          <p:cNvSpPr/>
          <p:nvPr/>
        </p:nvSpPr>
        <p:spPr>
          <a:xfrm>
            <a:off x="5495070" y="495581"/>
            <a:ext cx="3496530" cy="532453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Plant cells have specialized structures that protect the cell and capture energy.</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Plants, algae, fungi, and most bacteria have a cell wall that surrounds the cell membrane.</a:t>
            </a:r>
            <a:endParaRPr b="1" sz="2000">
              <a:solidFill>
                <a:schemeClr val="dk1"/>
              </a:solidFill>
              <a:latin typeface="Cambria"/>
              <a:ea typeface="Cambria"/>
              <a:cs typeface="Cambria"/>
              <a:sym typeface="Cambria"/>
            </a:endParaRPr>
          </a:p>
          <a:p>
            <a:pPr indent="-215900" lvl="0" marL="342900" marR="0" rtl="0" algn="l">
              <a:spcBef>
                <a:spcPts val="0"/>
              </a:spcBef>
              <a:spcAft>
                <a:spcPts val="0"/>
              </a:spcAft>
              <a:buClr>
                <a:schemeClr val="dk1"/>
              </a:buClr>
              <a:buSzPts val="2000"/>
              <a:buFont typeface="Arial"/>
              <a:buNone/>
            </a:pPr>
            <a:r>
              <a:t/>
            </a:r>
            <a:endParaRPr b="1" sz="2000" u="sng">
              <a:solidFill>
                <a:schemeClr val="dk1"/>
              </a:solidFill>
              <a:latin typeface="Cambria"/>
              <a:ea typeface="Cambria"/>
              <a:cs typeface="Cambria"/>
              <a:sym typeface="Cambria"/>
              <a:hlinkClick r:id="rId3">
                <a:extLst>
                  <a:ext uri="{A12FA001-AC4F-418D-AE19-62706E023703}">
                    <ahyp:hlinkClr val="tx"/>
                  </a:ext>
                </a:extLst>
              </a:hlinkClick>
            </a:endParaRPr>
          </a:p>
          <a:p>
            <a:pPr indent="-342900" lvl="0" marL="342900" marR="0" rtl="0" algn="l">
              <a:spcBef>
                <a:spcPts val="0"/>
              </a:spcBef>
              <a:spcAft>
                <a:spcPts val="0"/>
              </a:spcAft>
              <a:buClr>
                <a:schemeClr val="dk1"/>
              </a:buClr>
              <a:buSzPts val="2000"/>
              <a:buFont typeface="Arial"/>
              <a:buChar char="•"/>
            </a:pPr>
            <a:r>
              <a:rPr b="1" lang="en-US" sz="2000" u="sng">
                <a:solidFill>
                  <a:srgbClr val="F2A900"/>
                </a:solidFill>
                <a:latin typeface="Cambria"/>
                <a:ea typeface="Cambria"/>
                <a:cs typeface="Cambria"/>
                <a:sym typeface="Cambria"/>
                <a:hlinkClick r:id="rId4">
                  <a:extLst>
                    <a:ext uri="{A12FA001-AC4F-418D-AE19-62706E023703}">
                      <ahyp:hlinkClr val="tx"/>
                    </a:ext>
                  </a:extLst>
                </a:hlinkClick>
              </a:rPr>
              <a:t>Chloroplasts</a:t>
            </a:r>
            <a:r>
              <a:rPr lang="en-US" sz="2000">
                <a:solidFill>
                  <a:schemeClr val="dk1"/>
                </a:solidFill>
                <a:latin typeface="Cambria"/>
                <a:ea typeface="Cambria"/>
                <a:cs typeface="Cambria"/>
                <a:sym typeface="Cambria"/>
              </a:rPr>
              <a:t> are organelles that carry out photosynthesis, a series of complex chemical reactions that convert light energy from the sun into energy-rich molecules the cell can use.</a:t>
            </a:r>
            <a:endParaRPr/>
          </a:p>
        </p:txBody>
      </p:sp>
      <p:sp>
        <p:nvSpPr>
          <p:cNvPr id="337" name="Google Shape;337;p4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338" name="Google Shape;338;p40"/>
          <p:cNvPicPr preferRelativeResize="0"/>
          <p:nvPr/>
        </p:nvPicPr>
        <p:blipFill rotWithShape="1">
          <a:blip r:embed="rId5">
            <a:alphaModFix/>
          </a:blip>
          <a:srcRect b="0" l="0" r="0" t="0"/>
          <a:stretch/>
        </p:blipFill>
        <p:spPr>
          <a:xfrm>
            <a:off x="0" y="860668"/>
            <a:ext cx="5456461" cy="4094343"/>
          </a:xfrm>
          <a:prstGeom prst="rect">
            <a:avLst/>
          </a:prstGeom>
          <a:noFill/>
          <a:ln>
            <a:noFill/>
          </a:ln>
        </p:spPr>
      </p:pic>
      <p:sp>
        <p:nvSpPr>
          <p:cNvPr id="339" name="Google Shape;339;p40"/>
          <p:cNvSpPr/>
          <p:nvPr/>
        </p:nvSpPr>
        <p:spPr>
          <a:xfrm>
            <a:off x="152400" y="5243838"/>
            <a:ext cx="5456461" cy="10618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rgbClr val="4C4E50"/>
                </a:solidFill>
                <a:latin typeface="Cambria"/>
                <a:ea typeface="Cambria"/>
                <a:cs typeface="Cambria"/>
                <a:sym typeface="Cambria"/>
              </a:rPr>
              <a:t>When a plant wilts, its leaves shrivel. How is this phenomenon related to the function of the vacuole in the plant system?</a:t>
            </a:r>
            <a:endParaRPr b="1" sz="21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47" name="Google Shape;347;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8" name="Google Shape;348;p4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49" name="Google Shape;349;p4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50" name="Google Shape;350;p41"/>
          <p:cNvSpPr txBox="1"/>
          <p:nvPr/>
        </p:nvSpPr>
        <p:spPr>
          <a:xfrm>
            <a:off x="403867" y="1592543"/>
            <a:ext cx="8152875" cy="27853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What organelles do plant cells have that animal cells do not have? </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What do you think is the function of each of these organelles?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The Cell System</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358" name="Google Shape;358;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9" name="Google Shape;359;p4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60" name="Google Shape;360;p4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61" name="Google Shape;361;p42"/>
          <p:cNvSpPr txBox="1"/>
          <p:nvPr/>
        </p:nvSpPr>
        <p:spPr>
          <a:xfrm>
            <a:off x="403867" y="1517943"/>
            <a:ext cx="8152875" cy="41857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claim for how the organization in eukaryotic cells allows these cells to perform specialized functions within an organism.</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the components of the cell system interact to help it carry out specific tasks and interact with other systems in the body?</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 Use evidence and examples to support your claim.</a:t>
            </a:r>
            <a:endParaRPr b="1"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9" name="Google Shape;369;p4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b="1" sz="2800">
              <a:solidFill>
                <a:srgbClr val="7030A0"/>
              </a:solidFill>
              <a:latin typeface="Cambria"/>
              <a:ea typeface="Cambria"/>
              <a:cs typeface="Cambria"/>
              <a:sym typeface="Cambria"/>
            </a:endParaRPr>
          </a:p>
        </p:txBody>
      </p:sp>
      <p:sp>
        <p:nvSpPr>
          <p:cNvPr id="370" name="Google Shape;370;p4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71" name="Google Shape;371;p43"/>
          <p:cNvSpPr/>
          <p:nvPr/>
        </p:nvSpPr>
        <p:spPr>
          <a:xfrm>
            <a:off x="311099" y="1366719"/>
            <a:ext cx="8375701" cy="31085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Cambria"/>
                <a:ea typeface="Cambria"/>
                <a:cs typeface="Cambria"/>
                <a:sym typeface="Cambria"/>
              </a:rPr>
              <a:t>Choose one of the paths below to continue your exploration:</a:t>
            </a:r>
            <a:endParaRPr/>
          </a:p>
          <a:p>
            <a:pPr indent="0" lvl="0" marL="0" marR="0" rtl="0" algn="ctr">
              <a:spcBef>
                <a:spcPts val="0"/>
              </a:spcBef>
              <a:spcAft>
                <a:spcPts val="0"/>
              </a:spcAft>
              <a:buNone/>
            </a:pPr>
            <a:r>
              <a:t/>
            </a:r>
            <a:endParaRPr b="1" sz="23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Plant Tissues and Cells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Modeling Interacting Body Systems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Comparing Prokaryotes and Eukaryotes</a:t>
            </a:r>
            <a:endParaRPr/>
          </a:p>
        </p:txBody>
      </p:sp>
      <p:sp>
        <p:nvSpPr>
          <p:cNvPr id="372" name="Google Shape;372;p4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380" name="Google Shape;380;p4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1" name="Google Shape;381;p4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382" name="Google Shape;382;p4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383" name="Google Shape;383;p44"/>
          <p:cNvSpPr/>
          <p:nvPr/>
        </p:nvSpPr>
        <p:spPr>
          <a:xfrm>
            <a:off x="334459" y="1010421"/>
            <a:ext cx="8475081" cy="526297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Use your model of the nervous and digestive systems and the evidence you have gathered in your Evidence Notebook to construct an explanation of how sensations, such as "butterflies" in the stomach, might arise. Which organs do you think are communicating, how are they communicating, and what is the function of this communication?</a:t>
            </a:r>
            <a:endParaRPr/>
          </a:p>
          <a:p>
            <a:pPr indent="0" lvl="0" marL="0" marR="0" rtl="0" algn="ctr">
              <a:spcBef>
                <a:spcPts val="0"/>
              </a:spcBef>
              <a:spcAft>
                <a:spcPts val="0"/>
              </a:spcAft>
              <a:buNone/>
            </a:pPr>
            <a:r>
              <a:t/>
            </a:r>
            <a:endParaRPr sz="2400">
              <a:solidFill>
                <a:srgbClr val="393B3C"/>
              </a:solidFill>
              <a:latin typeface="Cambria"/>
              <a:ea typeface="Cambria"/>
              <a:cs typeface="Cambria"/>
              <a:sym typeface="Cambria"/>
            </a:endParaRPr>
          </a:p>
          <a:p>
            <a:pPr indent="-457200" lvl="0" marL="457200" marR="0" rtl="0" algn="l">
              <a:spcBef>
                <a:spcPts val="0"/>
              </a:spcBef>
              <a:spcAft>
                <a:spcPts val="0"/>
              </a:spcAft>
              <a:buClr>
                <a:srgbClr val="393B3C"/>
              </a:buClr>
              <a:buSzPts val="2400"/>
              <a:buFont typeface="Arial"/>
              <a:buAutoNum type="arabicPeriod"/>
            </a:pPr>
            <a:r>
              <a:rPr b="1" lang="en-US" sz="2400">
                <a:solidFill>
                  <a:srgbClr val="393B3C"/>
                </a:solidFill>
                <a:latin typeface="Cambria"/>
                <a:ea typeface="Cambria"/>
                <a:cs typeface="Cambria"/>
                <a:sym typeface="Cambria"/>
              </a:rPr>
              <a:t>S</a:t>
            </a:r>
            <a:r>
              <a:rPr b="1" lang="en-US" sz="2400">
                <a:solidFill>
                  <a:schemeClr val="dk1"/>
                </a:solidFill>
                <a:latin typeface="Cambria"/>
                <a:ea typeface="Cambria"/>
                <a:cs typeface="Cambria"/>
                <a:sym typeface="Cambria"/>
              </a:rPr>
              <a:t>tate your claim.</a:t>
            </a:r>
            <a:endParaRPr/>
          </a:p>
          <a:p>
            <a:pPr indent="-304800" lvl="0" marL="4572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Summarize the evidence you have gathered to support your claim,  and explain your reasoning.</a:t>
            </a:r>
            <a:endParaRPr/>
          </a:p>
          <a:p>
            <a:pPr indent="-304800" lvl="0" marL="45720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Use your model to illustrate your claim. Revise the model as needed based on new evidence you gathered.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389" name="Google Shape;389;p45"/>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1 Lesson 2</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cholera bacterium TEM</a:t>
            </a:r>
            <a:r>
              <a:rPr lang="en-US"/>
              <a:t> ©Kari Lounatmaa/Science Source; </a:t>
            </a:r>
            <a:r>
              <a:rPr i="1" lang="en-US"/>
              <a:t>protozoan</a:t>
            </a:r>
            <a:r>
              <a:rPr lang="en-US"/>
              <a:t> ©LSHTM/Science Source; </a:t>
            </a:r>
            <a:r>
              <a:rPr i="1" lang="en-US"/>
              <a:t>dancers backstage</a:t>
            </a:r>
            <a:r>
              <a:rPr lang="en-US"/>
              <a:t> ©MUJAHID SAFODIEN/AFP PHOTO/Getty Images</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390" name="Google Shape;390;p4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5" name="Google Shape;135;p2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36" name="Google Shape;136;p23"/>
          <p:cNvSpPr/>
          <p:nvPr/>
        </p:nvSpPr>
        <p:spPr>
          <a:xfrm>
            <a:off x="457200" y="1156305"/>
            <a:ext cx="8000230" cy="490903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organ system</a:t>
            </a:r>
            <a:r>
              <a:rPr lang="en-US" sz="2400">
                <a:solidFill>
                  <a:schemeClr val="dk1"/>
                </a:solidFill>
                <a:latin typeface="Cambria"/>
                <a:ea typeface="Cambria"/>
                <a:cs typeface="Cambria"/>
                <a:sym typeface="Cambria"/>
              </a:rPr>
              <a:t> is two or more organs that work together to perform body functions.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Organ systems interact to help the organism maintain internal stability, or homeostasis. </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According to the model of the human respiratory system, how do structures in the respiratory system interact to protect the lungs?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might a sinus infection affect the rest of the respiratory system?</a:t>
            </a:r>
            <a:endParaRPr b="1" sz="2500">
              <a:solidFill>
                <a:schemeClr val="dk1"/>
              </a:solidFill>
              <a:latin typeface="Cambria"/>
              <a:ea typeface="Cambria"/>
              <a:cs typeface="Cambria"/>
              <a:sym typeface="Cambria"/>
            </a:endParaRPr>
          </a:p>
        </p:txBody>
      </p:sp>
      <p:sp>
        <p:nvSpPr>
          <p:cNvPr id="137" name="Google Shape;137;p23"/>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38" name="Google Shape;138;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6" name="Google Shape;146;p24"/>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47" name="Google Shape;147;p24"/>
          <p:cNvSpPr/>
          <p:nvPr/>
        </p:nvSpPr>
        <p:spPr>
          <a:xfrm>
            <a:off x="311099" y="1461738"/>
            <a:ext cx="8415866"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If a person’s circulatory system did not function properly, how might other systems, such as the respiratory and digestive systems, be affected?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would homeostasis, or internal stability, be affected by these system imbalances?</a:t>
            </a:r>
            <a:endParaRPr b="1" sz="2500">
              <a:solidFill>
                <a:schemeClr val="dk1"/>
              </a:solidFill>
              <a:latin typeface="Cambria"/>
              <a:ea typeface="Cambria"/>
              <a:cs typeface="Cambria"/>
              <a:sym typeface="Cambria"/>
            </a:endParaRPr>
          </a:p>
        </p:txBody>
      </p:sp>
      <p:sp>
        <p:nvSpPr>
          <p:cNvPr id="148" name="Google Shape;148;p24"/>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49" name="Google Shape;149;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150" name="Google Shape;150;p2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Connecting Form to Function</a:t>
            </a:r>
            <a:endParaRPr/>
          </a:p>
        </p:txBody>
      </p:sp>
      <p:sp>
        <p:nvSpPr>
          <p:cNvPr id="158" name="Google Shape;158;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 name="Google Shape;159;p25"/>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160" name="Google Shape;160;p25"/>
          <p:cNvSpPr txBox="1"/>
          <p:nvPr/>
        </p:nvSpPr>
        <p:spPr>
          <a:xfrm>
            <a:off x="2514599" y="2033765"/>
            <a:ext cx="4314305"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Examine a slice of the roots, stems, and leaves of a plant to explain how their structures relate to their functions.</a:t>
            </a:r>
            <a:endParaRPr sz="2500">
              <a:solidFill>
                <a:schemeClr val="dk1"/>
              </a:solidFill>
              <a:latin typeface="Cambria"/>
              <a:ea typeface="Cambria"/>
              <a:cs typeface="Cambria"/>
              <a:sym typeface="Cambria"/>
            </a:endParaRPr>
          </a:p>
        </p:txBody>
      </p:sp>
      <p:sp>
        <p:nvSpPr>
          <p:cNvPr id="161" name="Google Shape;161;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b="1" sz="1200">
              <a:solidFill>
                <a:schemeClr val="dk1"/>
              </a:solidFill>
              <a:latin typeface="Cambria"/>
              <a:ea typeface="Cambria"/>
              <a:cs typeface="Cambria"/>
              <a:sym typeface="Cambria"/>
            </a:endParaRPr>
          </a:p>
        </p:txBody>
      </p:sp>
      <p:pic>
        <p:nvPicPr>
          <p:cNvPr id="162" name="Google Shape;162;p25"/>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0" name="Google Shape;170;p2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71" name="Google Shape;171;p26"/>
          <p:cNvSpPr/>
          <p:nvPr/>
        </p:nvSpPr>
        <p:spPr>
          <a:xfrm>
            <a:off x="5403273" y="1121172"/>
            <a:ext cx="3268274" cy="452431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Organ systems can carry out complex functions because they are made up of organs that work together within the system.</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organ</a:t>
            </a:r>
            <a:r>
              <a:rPr lang="en-US" sz="2400">
                <a:solidFill>
                  <a:schemeClr val="dk1"/>
                </a:solidFill>
                <a:latin typeface="Cambria"/>
                <a:ea typeface="Cambria"/>
                <a:cs typeface="Cambria"/>
                <a:sym typeface="Cambria"/>
              </a:rPr>
              <a:t> is a group of tissues that carry out a specialized function of the body.</a:t>
            </a:r>
            <a:endParaRPr b="1" sz="2500">
              <a:solidFill>
                <a:schemeClr val="dk1"/>
              </a:solidFill>
              <a:latin typeface="Cambria"/>
              <a:ea typeface="Cambria"/>
              <a:cs typeface="Cambria"/>
              <a:sym typeface="Cambria"/>
            </a:endParaRPr>
          </a:p>
        </p:txBody>
      </p:sp>
      <p:sp>
        <p:nvSpPr>
          <p:cNvPr id="172" name="Google Shape;172;p2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73" name="Google Shape;173;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174" name="Google Shape;174;p26"/>
          <p:cNvPicPr preferRelativeResize="0"/>
          <p:nvPr/>
        </p:nvPicPr>
        <p:blipFill rotWithShape="1">
          <a:blip r:embed="rId4">
            <a:alphaModFix/>
          </a:blip>
          <a:srcRect b="0" l="0" r="0" t="0"/>
          <a:stretch/>
        </p:blipFill>
        <p:spPr>
          <a:xfrm>
            <a:off x="-86858" y="913352"/>
            <a:ext cx="5448190" cy="4088137"/>
          </a:xfrm>
          <a:prstGeom prst="rect">
            <a:avLst/>
          </a:prstGeom>
          <a:noFill/>
          <a:ln>
            <a:noFill/>
          </a:ln>
        </p:spPr>
      </p:pic>
      <p:sp>
        <p:nvSpPr>
          <p:cNvPr id="175" name="Google Shape;175;p26"/>
          <p:cNvSpPr/>
          <p:nvPr/>
        </p:nvSpPr>
        <p:spPr>
          <a:xfrm>
            <a:off x="311099" y="5331461"/>
            <a:ext cx="495955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How might the digestive system and the immune system interact to help protect the body?</a:t>
            </a:r>
            <a:endParaRPr b="1" sz="20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Systems and System Models</a:t>
            </a:r>
            <a:endParaRPr/>
          </a:p>
        </p:txBody>
      </p:sp>
      <p:sp>
        <p:nvSpPr>
          <p:cNvPr id="183" name="Google Shape;183;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27"/>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85" name="Google Shape;185;p27"/>
          <p:cNvSpPr/>
          <p:nvPr/>
        </p:nvSpPr>
        <p:spPr>
          <a:xfrm>
            <a:off x="457200" y="2375638"/>
            <a:ext cx="809954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Make a simple flow chart to illustrate how the organs of the digestive system interact to help you digest food.</a:t>
            </a:r>
            <a:endParaRPr b="1" sz="2500">
              <a:solidFill>
                <a:schemeClr val="dk1"/>
              </a:solidFill>
              <a:latin typeface="Cambria"/>
              <a:ea typeface="Cambria"/>
              <a:cs typeface="Cambria"/>
              <a:sym typeface="Cambria"/>
            </a:endParaRPr>
          </a:p>
        </p:txBody>
      </p:sp>
      <p:sp>
        <p:nvSpPr>
          <p:cNvPr id="186" name="Google Shape;186;p2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Interacting Systems in Organisms</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194" name="Google Shape;194;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5" name="Google Shape;195;p28"/>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96" name="Google Shape;196;p28"/>
          <p:cNvSpPr/>
          <p:nvPr/>
        </p:nvSpPr>
        <p:spPr>
          <a:xfrm>
            <a:off x="5858142" y="1023346"/>
            <a:ext cx="3014924" cy="452431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tissue</a:t>
            </a:r>
            <a:r>
              <a:rPr lang="en-US" sz="2400">
                <a:solidFill>
                  <a:schemeClr val="dk1"/>
                </a:solidFill>
                <a:latin typeface="Cambria"/>
                <a:ea typeface="Cambria"/>
                <a:cs typeface="Cambria"/>
                <a:sym typeface="Cambria"/>
              </a:rPr>
              <a:t> is a group of similar cells that work together to perform a specialized function, usually as part of an organ.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the human body, organs are made up of four general types of tissues.</a:t>
            </a:r>
            <a:endParaRPr b="1" sz="2500">
              <a:solidFill>
                <a:schemeClr val="dk1"/>
              </a:solidFill>
              <a:latin typeface="Cambria"/>
              <a:ea typeface="Cambria"/>
              <a:cs typeface="Cambria"/>
              <a:sym typeface="Cambria"/>
            </a:endParaRPr>
          </a:p>
        </p:txBody>
      </p:sp>
      <p:sp>
        <p:nvSpPr>
          <p:cNvPr id="197" name="Google Shape;197;p2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id="198" name="Google Shape;198;p28"/>
          <p:cNvPicPr preferRelativeResize="0"/>
          <p:nvPr/>
        </p:nvPicPr>
        <p:blipFill rotWithShape="1">
          <a:blip r:embed="rId4">
            <a:alphaModFix/>
          </a:blip>
          <a:srcRect b="0" l="0" r="0" t="0"/>
          <a:stretch/>
        </p:blipFill>
        <p:spPr>
          <a:xfrm>
            <a:off x="0" y="1023346"/>
            <a:ext cx="5730316" cy="42998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6" name="Google Shape;206;p2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Interacting Systems in Organisms</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207" name="Google Shape;207;p29"/>
          <p:cNvSpPr/>
          <p:nvPr/>
        </p:nvSpPr>
        <p:spPr>
          <a:xfrm>
            <a:off x="311099" y="1461738"/>
            <a:ext cx="8415866"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PREDICT</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 tendon is a band of tissue that attaches a muscle to another body part such as a bone.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type of tissue would tendons most likely contain? Explain your answer.</a:t>
            </a:r>
            <a:endParaRPr b="1" sz="2500">
              <a:solidFill>
                <a:schemeClr val="dk1"/>
              </a:solidFill>
              <a:latin typeface="Cambria"/>
              <a:ea typeface="Cambria"/>
              <a:cs typeface="Cambria"/>
              <a:sym typeface="Cambria"/>
            </a:endParaRPr>
          </a:p>
        </p:txBody>
      </p:sp>
      <p:sp>
        <p:nvSpPr>
          <p:cNvPr id="208" name="Google Shape;208;p29"/>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9" name="Google Shape;209;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1 Lesson 2</a:t>
            </a:r>
            <a:endParaRPr/>
          </a:p>
        </p:txBody>
      </p:sp>
      <p:pic>
        <p:nvPicPr>
          <p:cNvPr descr="A drawing of a person&#10;&#10;Description automatically generated" id="210" name="Google Shape;210;p2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